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0" r:id="rId3"/>
    <p:sldId id="265" r:id="rId4"/>
    <p:sldId id="266" r:id="rId5"/>
    <p:sldId id="267" r:id="rId6"/>
    <p:sldId id="269" r:id="rId7"/>
    <p:sldId id="272" r:id="rId8"/>
    <p:sldId id="273" r:id="rId9"/>
    <p:sldId id="278" r:id="rId10"/>
    <p:sldId id="274" r:id="rId11"/>
    <p:sldId id="268" r:id="rId12"/>
    <p:sldId id="275" r:id="rId13"/>
    <p:sldId id="264" r:id="rId14"/>
    <p:sldId id="263" r:id="rId15"/>
    <p:sldId id="276" r:id="rId16"/>
    <p:sldId id="277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FFE6"/>
    <a:srgbClr val="EFFFF4"/>
    <a:srgbClr val="C5FFD8"/>
    <a:srgbClr val="D9FFE6"/>
    <a:srgbClr val="C9FFDB"/>
    <a:srgbClr val="C5FFFF"/>
    <a:srgbClr val="DDFFFF"/>
    <a:srgbClr val="CCFFFF"/>
    <a:srgbClr val="5A189A"/>
    <a:srgbClr val="9D4E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B08FD2-6671-47E9-B52D-328542104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174138-652E-4830-836D-A041E71A7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FCCF51-39A8-4114-B90E-27E04A0CF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D25063-FD4F-44FF-9AA9-467BD927F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103BB8-ADDD-4859-9F66-48A48453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57195D-2747-438A-BD12-98D367702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5D412E1-6C6B-4E49-995D-7818F40F3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89F7C5-DE68-42F7-AEEF-E7481F27C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34C3F9-0D0D-4002-AFEA-CDDE0C03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372930-301B-48DC-9135-846FF8263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9886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CBCDAA-AF3E-42E8-9610-5BD977559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305709B-1A79-4E33-9114-4533645CF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988BFB-AE01-4C61-AFCC-86E183DE5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F17E6D-5FA6-4A60-BD37-30E3A392A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EBA422-AFB5-489B-808E-BB0E0CBFB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3340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6F32-52C4-40C7-AD8B-C6C157499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52FB2D-1372-4B11-A868-40BE7B67C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1508A0-2593-4B3C-A3A3-A8C4A055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2729B9-4F20-4272-8F30-3A31C4E3E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E7CC2F-DA97-4763-AB88-B867578D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22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6F792B-5DC6-41A1-9AF1-DDC1F28F8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2BC7429-E8D6-4061-B54C-063DA22EF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8E9865-B269-4C0E-A3F7-F9B1E60D3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79CC22-F875-49FC-9D52-915312F2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E492F4-1A9B-45A2-9306-B80948B2A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230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D06EAA-689D-402B-9D82-C7EA2888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1691C1-467C-430B-A7F5-A230D174B0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FC9E21C-1A54-4A71-94C1-A9B7A320A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5744FC-B4C7-406D-85BF-781E2283F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070111-B8B9-4E94-8EE9-06A15CB5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2B3A88-A7E2-4022-A873-D3777FFD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5768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786F0-EB63-44F4-BE0E-533FAD4FB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959204-8CBE-4D30-8257-EB2BE18F2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4C59D8-4B48-4B9F-BD54-0966EF1FE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7C1294-32EB-46EB-89FE-3B8309D2F2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8FAC1ED-AD86-436D-AA5A-985688C03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E7498DE-A090-4FBD-B3B5-278A0572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3D499D-7AC5-457F-AAB6-F7F7DA644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27F1A45-DB8C-493D-9B54-293078467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0637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0C327C-7759-4FA3-B57D-ADA1CA59C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849C013-ECE4-4774-A3B6-1CEC564CB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32C796B-A87D-47AD-81F9-E27537832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FA0FF6-BBF1-4F22-9872-C07E5BA78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3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8B2AC3F-A173-48E6-8BAC-E03C87007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A05CE22-4612-4169-9FFF-C23AA3F9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295CE10-1D46-4BE7-BEFB-60BFE38F9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7217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676473-31ED-48FA-A8D3-2CEB63607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5DA977-BB18-48F5-856C-33F18C23C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BC0182-4052-428A-8FCC-81229B3C8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4801C97-D457-4DE9-8E90-6FADB1D57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97CFF3-A433-4179-A05E-F408313E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5B5EAAF-314B-46FE-86E8-C300F4D8C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464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9DFABA-BF70-4513-AF81-0FF3A2E4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280AD89-4C12-4BF3-ADA7-529F2A93D2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17480D-42FB-4D67-9BC3-4BAF6A87F1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699898-6BD4-40B2-8B8C-A622133B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8DC1FE-370A-4B44-A021-65EB0F6C0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0545C0-AD5C-428F-9469-0CFBDD57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739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5F2F8E9-4224-4C66-AECA-63A4CF4BB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0138E0-1DE0-491A-8037-7A42009D5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DAC7EA-A025-4154-B15A-9652AB341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5A8A6-25FC-425F-8756-2CDE8301D7D5}" type="datetimeFigureOut">
              <a:rPr lang="pt-BR" smtClean="0"/>
              <a:t>28/11/2021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C43C97-89EF-49C1-862B-91198FBB09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4038C8-9B90-44F8-9E8E-91FF3E9BD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86C95-3B88-4280-B62E-5E28CD7B7C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249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7" Type="http://schemas.openxmlformats.org/officeDocument/2006/relationships/image" Target="../media/image1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4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6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6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12.wdp"/><Relationship Id="rId7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5.wdp"/><Relationship Id="rId4" Type="http://schemas.openxmlformats.org/officeDocument/2006/relationships/image" Target="../media/image28.png"/><Relationship Id="rId9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10.wdp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4.png"/><Relationship Id="rId7" Type="http://schemas.microsoft.com/office/2007/relationships/hdphoto" Target="../media/hdphoto8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microsoft.com/office/2007/relationships/hdphoto" Target="../media/hdphoto7.wdp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BB6A16D1-59EE-4A55-9FD0-5068D2211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4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658"/>
            <a:ext cx="12192000" cy="6893658"/>
          </a:xfrm>
          <a:prstGeom prst="rect">
            <a:avLst/>
          </a:prstGeom>
        </p:spPr>
      </p:pic>
      <p:pic>
        <p:nvPicPr>
          <p:cNvPr id="9" name="Imagem 8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183F1A1D-BAEA-4F84-8431-D0F9D27596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foregroundMark x1="86828" y1="55636" x2="89131" y2="53818"/>
                        <a14:foregroundMark x1="89293" y1="51030" x2="88970" y2="53172"/>
                        <a14:backgroundMark x1="52323" y1="40485" x2="79434" y2="31232"/>
                        <a14:backgroundMark x1="84525" y1="69495" x2="84525" y2="694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574" t="45355" r="1318" b="25491"/>
          <a:stretch/>
        </p:blipFill>
        <p:spPr>
          <a:xfrm flipH="1">
            <a:off x="6320207" y="2963487"/>
            <a:ext cx="2800972" cy="3941966"/>
          </a:xfrm>
          <a:prstGeom prst="rect">
            <a:avLst/>
          </a:prstGeom>
        </p:spPr>
      </p:pic>
      <p:pic>
        <p:nvPicPr>
          <p:cNvPr id="5" name="Imagem 4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051358D0-2488-4D97-BF65-4C1A4D608C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80" b="96727" l="9980" r="94384">
                        <a14:foregroundMark x1="75596" y1="69657" x2="81495" y2="62465"/>
                        <a14:foregroundMark x1="81495" y1="62465" x2="81495" y2="62465"/>
                        <a14:foregroundMark x1="79838" y1="89172" x2="79475" y2="92687"/>
                        <a14:foregroundMark x1="82788" y1="68929" x2="87030" y2="65980"/>
                        <a14:foregroundMark x1="74707" y1="64485" x2="82990" y2="60081"/>
                        <a14:foregroundMark x1="72121" y1="65414" x2="75798" y2="63596"/>
                        <a14:foregroundMark x1="93657" y1="63758" x2="94384" y2="63758"/>
                        <a14:foregroundMark x1="81495" y1="95273" x2="82061" y2="96727"/>
                        <a14:backgroundMark x1="44485" y1="80323" x2="64929" y2="45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296" t="53171" r="1564" b="-2096"/>
          <a:stretch/>
        </p:blipFill>
        <p:spPr>
          <a:xfrm>
            <a:off x="4235715" y="2649619"/>
            <a:ext cx="3365428" cy="431703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8742227-F17C-4275-947D-77DFB89E2FF0}"/>
              </a:ext>
            </a:extLst>
          </p:cNvPr>
          <p:cNvSpPr txBox="1"/>
          <p:nvPr/>
        </p:nvSpPr>
        <p:spPr>
          <a:xfrm>
            <a:off x="-136452" y="-315530"/>
            <a:ext cx="1246490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600" dirty="0">
                <a:ln w="95250">
                  <a:noFill/>
                </a:ln>
                <a:solidFill>
                  <a:srgbClr val="9D4EDD"/>
                </a:solidFill>
                <a:effectLst>
                  <a:outerShdw blurRad="50800" dist="38100" dir="10800000" sx="101000" sy="101000" algn="r" rotWithShape="0">
                    <a:prstClr val="black"/>
                  </a:outerShdw>
                </a:effectLst>
                <a:latin typeface="Bangers" panose="00000500000000000000" pitchFamily="2" charset="0"/>
              </a:rPr>
              <a:t>Data Heroines</a:t>
            </a:r>
          </a:p>
        </p:txBody>
      </p:sp>
      <p:pic>
        <p:nvPicPr>
          <p:cNvPr id="6" name="Imagem 5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58863603-F4C6-4CE3-BE4D-5E92513F542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80" b="94384" l="9980" r="89980">
                        <a14:foregroundMark x1="35394" y1="77051" x2="36727" y2="86747"/>
                        <a14:foregroundMark x1="36727" y1="86747" x2="34141" y2="90990"/>
                        <a14:foregroundMark x1="36121" y1="77576" x2="37737" y2="79919"/>
                        <a14:foregroundMark x1="34222" y1="82828" x2="34869" y2="82303"/>
                        <a14:foregroundMark x1="33333" y1="85495" x2="34222" y2="83192"/>
                        <a14:foregroundMark x1="34222" y1="92323" x2="34222" y2="94384"/>
                        <a14:foregroundMark x1="32323" y1="93212" x2="34505" y2="89374"/>
                        <a14:backgroundMark x1="54141" y1="32283" x2="74343" y2="393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07" t="72144" r="55997"/>
          <a:stretch/>
        </p:blipFill>
        <p:spPr>
          <a:xfrm>
            <a:off x="740228" y="3198590"/>
            <a:ext cx="2190750" cy="3768068"/>
          </a:xfrm>
          <a:prstGeom prst="rect">
            <a:avLst/>
          </a:prstGeom>
        </p:spPr>
      </p:pic>
      <p:pic>
        <p:nvPicPr>
          <p:cNvPr id="7" name="Imagem 6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7AEC626C-76CB-427C-88F0-35256B86903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80" b="93576" l="9980" r="89980">
                        <a14:foregroundMark x1="61616" y1="88808" x2="62586" y2="79071"/>
                        <a14:foregroundMark x1="62586" y1="79071" x2="62020" y2="76485"/>
                        <a14:foregroundMark x1="60727" y1="91273" x2="60727" y2="93576"/>
                        <a14:backgroundMark x1="50586" y1="42667" x2="76162" y2="2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11" t="72368" r="32593" b="1848"/>
          <a:stretch/>
        </p:blipFill>
        <p:spPr>
          <a:xfrm>
            <a:off x="2716249" y="3198590"/>
            <a:ext cx="1696094" cy="3471760"/>
          </a:xfrm>
          <a:prstGeom prst="rect">
            <a:avLst/>
          </a:prstGeom>
        </p:spPr>
      </p:pic>
      <p:pic>
        <p:nvPicPr>
          <p:cNvPr id="8" name="Imagem 7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48B6C388-6ED5-40E1-B831-CD04D070D76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762" t="72365"/>
          <a:stretch/>
        </p:blipFill>
        <p:spPr>
          <a:xfrm flipH="1">
            <a:off x="7941772" y="3401081"/>
            <a:ext cx="3731079" cy="376806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97916B3-DDA4-4904-8B49-7AC06848C61C}"/>
              </a:ext>
            </a:extLst>
          </p:cNvPr>
          <p:cNvSpPr txBox="1"/>
          <p:nvPr/>
        </p:nvSpPr>
        <p:spPr>
          <a:xfrm>
            <a:off x="-136453" y="1999501"/>
            <a:ext cx="11969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dirty="0">
                <a:ln w="952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Vol. 01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D6D8B0-3419-46E3-9581-461BAC8F1A73}"/>
              </a:ext>
            </a:extLst>
          </p:cNvPr>
          <p:cNvSpPr txBox="1"/>
          <p:nvPr/>
        </p:nvSpPr>
        <p:spPr>
          <a:xfrm>
            <a:off x="0" y="1770567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Saving the world </a:t>
            </a:r>
            <a:r>
              <a:rPr lang="en-US" sz="32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through</a:t>
            </a:r>
            <a:r>
              <a:rPr lang="en-US" sz="36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 data</a:t>
            </a:r>
            <a:endParaRPr lang="pt-BR" sz="36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833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zinha com armários brancos&#10;&#10;Descrição gerada automaticamente com confiança média">
            <a:extLst>
              <a:ext uri="{FF2B5EF4-FFF2-40B4-BE49-F238E27FC236}">
                <a16:creationId xmlns:a16="http://schemas.microsoft.com/office/drawing/2014/main" id="{5E5C97D4-B6D6-4E1F-86BF-5C2BE15AA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547"/>
          <a:stretch/>
        </p:blipFill>
        <p:spPr>
          <a:xfrm>
            <a:off x="742217" y="321685"/>
            <a:ext cx="10738583" cy="5776686"/>
          </a:xfrm>
          <a:prstGeom prst="rect">
            <a:avLst/>
          </a:prstGeom>
        </p:spPr>
      </p:pic>
      <p:pic>
        <p:nvPicPr>
          <p:cNvPr id="12" name="Imagem 11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B4758348-5161-414E-AF97-D5D41E2635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  <a14:imgEffect>
                      <a14:brightnessContrast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331" t="72365" b="13892"/>
          <a:stretch/>
        </p:blipFill>
        <p:spPr>
          <a:xfrm>
            <a:off x="711200" y="2505073"/>
            <a:ext cx="4229289" cy="3593297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946ACC7-7919-49CA-A97F-7C940D64F65B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AE2377ED-4D22-4DD1-974E-7465613414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26930640-C7BA-4438-8254-53E703F946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613" y="2186276"/>
            <a:ext cx="4086781" cy="179028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C55DD5AC-C5B5-4715-A17A-1D178EEB8313}"/>
              </a:ext>
            </a:extLst>
          </p:cNvPr>
          <p:cNvSpPr txBox="1"/>
          <p:nvPr/>
        </p:nvSpPr>
        <p:spPr>
          <a:xfrm>
            <a:off x="3248167" y="2471660"/>
            <a:ext cx="3038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-apple-system"/>
              </a:rPr>
              <a:t>These are </a:t>
            </a:r>
            <a:r>
              <a:rPr lang="en-US" sz="2400" b="1" i="0" dirty="0">
                <a:effectLst/>
                <a:latin typeface="-apple-system"/>
              </a:rPr>
              <a:t>NOT</a:t>
            </a:r>
            <a:r>
              <a:rPr lang="en-US" sz="2400" b="0" i="0" dirty="0">
                <a:effectLst/>
                <a:latin typeface="-apple-system"/>
              </a:rPr>
              <a:t> aggregated values!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41003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5A4A041E-0B4C-49DA-9F24-18D77CC22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4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1" y="321685"/>
            <a:ext cx="10769600" cy="5776685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1657080-7B30-494B-B857-D68768197C51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504EF63A-98BF-4346-A787-0094AECE3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8" name="Imagem 7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B35FC2EE-DD0F-486A-864E-19461A63AE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85" b="89980" l="9980" r="96162">
                        <a14:foregroundMark x1="89535" y1="7960" x2="88646" y2="24000"/>
                        <a14:foregroundMark x1="88646" y1="24000" x2="79192" y2="39111"/>
                        <a14:foregroundMark x1="79192" y1="39111" x2="78303" y2="46222"/>
                        <a14:foregroundMark x1="78303" y1="46222" x2="79758" y2="49939"/>
                        <a14:foregroundMark x1="89131" y1="24000" x2="92283" y2="36687"/>
                        <a14:foregroundMark x1="93737" y1="35030" x2="96162" y2="38343"/>
                        <a14:foregroundMark x1="85293" y1="4646" x2="84364" y2="4485"/>
                        <a14:backgroundMark x1="43273" y1="42586" x2="62465" y2="8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128" t="307" r="-368" b="44200"/>
          <a:stretch/>
        </p:blipFill>
        <p:spPr>
          <a:xfrm>
            <a:off x="4406060" y="836492"/>
            <a:ext cx="2962927" cy="480208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832CA0F-6733-48AE-8755-A33D80C3D255}"/>
              </a:ext>
            </a:extLst>
          </p:cNvPr>
          <p:cNvSpPr txBox="1"/>
          <p:nvPr/>
        </p:nvSpPr>
        <p:spPr>
          <a:xfrm>
            <a:off x="-435212" y="4243296"/>
            <a:ext cx="1076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To be continued…</a:t>
            </a:r>
            <a:endParaRPr lang="pt-BR" sz="36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E26BA3A-88BD-4F80-9BF9-6B35B2E8053F}"/>
              </a:ext>
            </a:extLst>
          </p:cNvPr>
          <p:cNvSpPr txBox="1"/>
          <p:nvPr/>
        </p:nvSpPr>
        <p:spPr>
          <a:xfrm>
            <a:off x="310401" y="4782906"/>
            <a:ext cx="1076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n w="95250">
                  <a:noFill/>
                </a:ln>
                <a:solidFill>
                  <a:srgbClr val="5A189A"/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See you soon</a:t>
            </a:r>
            <a:endParaRPr lang="pt-BR" sz="3200" dirty="0">
              <a:ln w="95250">
                <a:noFill/>
              </a:ln>
              <a:solidFill>
                <a:srgbClr val="5A189A"/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36EA84-08BC-4BC6-85E0-60D66C7CD16F}"/>
              </a:ext>
            </a:extLst>
          </p:cNvPr>
          <p:cNvSpPr txBox="1"/>
          <p:nvPr/>
        </p:nvSpPr>
        <p:spPr>
          <a:xfrm>
            <a:off x="695046" y="296096"/>
            <a:ext cx="524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 w="95250">
                  <a:noFill/>
                </a:ln>
                <a:solidFill>
                  <a:srgbClr val="5A189A"/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Thanks for reading!</a:t>
            </a:r>
            <a:endParaRPr lang="pt-BR" sz="5400" dirty="0">
              <a:ln w="95250">
                <a:noFill/>
              </a:ln>
              <a:solidFill>
                <a:srgbClr val="5A189A"/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626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5A4A041E-0B4C-49DA-9F24-18D77CC22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4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1" y="321685"/>
            <a:ext cx="10769600" cy="5776685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1657080-7B30-494B-B857-D68768197C51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504EF63A-98BF-4346-A787-0094AECE3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8" name="Imagem 7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B35FC2EE-DD0F-486A-864E-19461A63AE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85" b="89980" l="9980" r="96162">
                        <a14:foregroundMark x1="89535" y1="7960" x2="88646" y2="24000"/>
                        <a14:foregroundMark x1="88646" y1="24000" x2="79192" y2="39111"/>
                        <a14:foregroundMark x1="79192" y1="39111" x2="78303" y2="46222"/>
                        <a14:foregroundMark x1="78303" y1="46222" x2="79758" y2="49939"/>
                        <a14:foregroundMark x1="89131" y1="24000" x2="92283" y2="36687"/>
                        <a14:foregroundMark x1="93737" y1="35030" x2="96162" y2="38343"/>
                        <a14:foregroundMark x1="85293" y1="4646" x2="84364" y2="4485"/>
                        <a14:backgroundMark x1="43273" y1="42586" x2="62465" y2="8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128" t="307" r="-368" b="44200"/>
          <a:stretch/>
        </p:blipFill>
        <p:spPr>
          <a:xfrm>
            <a:off x="563333" y="759630"/>
            <a:ext cx="2962927" cy="480208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832CA0F-6733-48AE-8755-A33D80C3D255}"/>
              </a:ext>
            </a:extLst>
          </p:cNvPr>
          <p:cNvSpPr txBox="1"/>
          <p:nvPr/>
        </p:nvSpPr>
        <p:spPr>
          <a:xfrm>
            <a:off x="-435212" y="4243296"/>
            <a:ext cx="1076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To be continued…</a:t>
            </a:r>
            <a:endParaRPr lang="pt-BR" sz="36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E26BA3A-88BD-4F80-9BF9-6B35B2E8053F}"/>
              </a:ext>
            </a:extLst>
          </p:cNvPr>
          <p:cNvSpPr txBox="1"/>
          <p:nvPr/>
        </p:nvSpPr>
        <p:spPr>
          <a:xfrm>
            <a:off x="310401" y="4782906"/>
            <a:ext cx="1076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n w="95250">
                  <a:noFill/>
                </a:ln>
                <a:solidFill>
                  <a:srgbClr val="5A189A"/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See you soon</a:t>
            </a:r>
            <a:endParaRPr lang="pt-BR" sz="3200" dirty="0">
              <a:ln w="95250">
                <a:noFill/>
              </a:ln>
              <a:solidFill>
                <a:srgbClr val="5A189A"/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36EA84-08BC-4BC6-85E0-60D66C7CD16F}"/>
              </a:ext>
            </a:extLst>
          </p:cNvPr>
          <p:cNvSpPr txBox="1"/>
          <p:nvPr/>
        </p:nvSpPr>
        <p:spPr>
          <a:xfrm>
            <a:off x="1378635" y="2195582"/>
            <a:ext cx="1025003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n w="95250">
                  <a:noFill/>
                </a:ln>
                <a:solidFill>
                  <a:srgbClr val="5A189A"/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Thanks for reading!</a:t>
            </a:r>
            <a:endParaRPr lang="pt-BR" sz="8800" dirty="0">
              <a:ln w="95250">
                <a:noFill/>
              </a:ln>
              <a:solidFill>
                <a:srgbClr val="5A189A"/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397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E0DEBF40-D799-41F8-855B-62A7FF4EF9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0" b="95434" l="9980" r="89980">
                        <a14:foregroundMark x1="49980" y1="93455" x2="50303" y2="90626"/>
                        <a14:foregroundMark x1="56566" y1="93293" x2="57293" y2="95434"/>
                        <a14:foregroundMark x1="48525" y1="95273" x2="49414" y2="94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32" t="41282" r="36088"/>
          <a:stretch/>
        </p:blipFill>
        <p:spPr>
          <a:xfrm>
            <a:off x="49051" y="-291573"/>
            <a:ext cx="1577009" cy="4351339"/>
          </a:xfrm>
          <a:prstGeom prst="rect">
            <a:avLst/>
          </a:prstGeom>
        </p:spPr>
      </p:pic>
      <p:pic>
        <p:nvPicPr>
          <p:cNvPr id="5" name="Imagem 4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AE21CED8-439A-4C46-AB17-F519BDE414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5636" l="7273" r="89980">
                        <a14:foregroundMark x1="14222" y1="66303" x2="19434" y2="64364"/>
                        <a14:foregroundMark x1="7273" y1="76889" x2="9051" y2="75273"/>
                        <a14:foregroundMark x1="14424" y1="86545" x2="15838" y2="83313"/>
                        <a14:foregroundMark x1="12606" y1="93495" x2="13697" y2="91879"/>
                        <a14:foregroundMark x1="10667" y1="95636" x2="11556" y2="94384"/>
                        <a14:foregroundMark x1="26384" y1="64727" x2="30505" y2="61293"/>
                        <a14:backgroundMark x1="52323" y1="80970" x2="53737" y2="55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216" r="57868"/>
          <a:stretch/>
        </p:blipFill>
        <p:spPr>
          <a:xfrm>
            <a:off x="5798965" y="349872"/>
            <a:ext cx="3122174" cy="4059766"/>
          </a:xfrm>
          <a:prstGeom prst="rect">
            <a:avLst/>
          </a:prstGeom>
        </p:spPr>
      </p:pic>
      <p:pic>
        <p:nvPicPr>
          <p:cNvPr id="6" name="Imagem 5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AC5FDE3E-B1B3-43B3-995A-DE4082A10A7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17" b="89980" l="5091" r="89980">
                        <a14:foregroundMark x1="16929" y1="35030" x2="19192" y2="8525"/>
                        <a14:foregroundMark x1="19192" y1="8525" x2="17455" y2="6505"/>
                        <a14:foregroundMark x1="5131" y1="28768" x2="7717" y2="28404"/>
                        <a14:foregroundMark x1="17293" y1="6869" x2="20040" y2="9818"/>
                        <a14:foregroundMark x1="17818" y1="3717" x2="18747" y2="61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06" r="66689" b="47253"/>
          <a:stretch/>
        </p:blipFill>
        <p:spPr>
          <a:xfrm>
            <a:off x="8736543" y="947039"/>
            <a:ext cx="2468523" cy="3804616"/>
          </a:xfrm>
          <a:prstGeom prst="rect">
            <a:avLst/>
          </a:prstGeom>
        </p:spPr>
      </p:pic>
      <p:pic>
        <p:nvPicPr>
          <p:cNvPr id="7" name="Imagem 6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618A47BA-A97D-425A-BFB5-BB6951218B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2" b="89980" l="9980" r="89980">
                        <a14:foregroundMark x1="39354" y1="12323" x2="50788" y2="28848"/>
                        <a14:foregroundMark x1="50788" y1="28848" x2="64040" y2="37939"/>
                        <a14:foregroundMark x1="30505" y1="5172" x2="31071" y2="6990"/>
                        <a14:foregroundMark x1="43232" y1="11596" x2="49495" y2="15475"/>
                        <a14:foregroundMark x1="51152" y1="21010" x2="58505" y2="22303"/>
                        <a14:foregroundMark x1="41374" y1="21535" x2="41374" y2="20242"/>
                        <a14:backgroundMark x1="52606" y1="46424" x2="54101" y2="80525"/>
                        <a14:backgroundMark x1="54101" y1="80525" x2="54263" y2="80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25" t="46" r="27202" b="55754"/>
          <a:stretch/>
        </p:blipFill>
        <p:spPr>
          <a:xfrm>
            <a:off x="695757" y="3429000"/>
            <a:ext cx="3384644" cy="3275463"/>
          </a:xfrm>
          <a:prstGeom prst="rect">
            <a:avLst/>
          </a:prstGeom>
        </p:spPr>
      </p:pic>
      <p:pic>
        <p:nvPicPr>
          <p:cNvPr id="8" name="Imagem 7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AAA928BF-3691-4C45-BB87-25F8AA965FB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85" b="89980" l="9980" r="96162">
                        <a14:foregroundMark x1="89535" y1="7960" x2="88646" y2="24000"/>
                        <a14:foregroundMark x1="88646" y1="24000" x2="79192" y2="39111"/>
                        <a14:foregroundMark x1="79192" y1="39111" x2="78303" y2="46222"/>
                        <a14:foregroundMark x1="78303" y1="46222" x2="79758" y2="49939"/>
                        <a14:foregroundMark x1="89131" y1="24000" x2="92283" y2="36687"/>
                        <a14:foregroundMark x1="93737" y1="35030" x2="96162" y2="38343"/>
                        <a14:foregroundMark x1="85293" y1="4646" x2="84364" y2="4485"/>
                        <a14:backgroundMark x1="43273" y1="42586" x2="62465" y2="8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128" t="307" r="-368" b="44200"/>
          <a:stretch/>
        </p:blipFill>
        <p:spPr>
          <a:xfrm>
            <a:off x="2698284" y="297292"/>
            <a:ext cx="2537354" cy="4112346"/>
          </a:xfrm>
          <a:prstGeom prst="rect">
            <a:avLst/>
          </a:prstGeom>
        </p:spPr>
      </p:pic>
      <p:pic>
        <p:nvPicPr>
          <p:cNvPr id="9" name="Imagem 8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10A031B5-F458-4994-AA0E-166D44A7C30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6727" l="9980" r="94384">
                        <a14:foregroundMark x1="75596" y1="69657" x2="81495" y2="62465"/>
                        <a14:foregroundMark x1="81495" y1="62465" x2="81495" y2="62465"/>
                        <a14:foregroundMark x1="79838" y1="89172" x2="79475" y2="92687"/>
                        <a14:foregroundMark x1="82788" y1="68929" x2="87030" y2="65980"/>
                        <a14:foregroundMark x1="74707" y1="64485" x2="82990" y2="60081"/>
                        <a14:foregroundMark x1="72121" y1="65414" x2="75798" y2="63596"/>
                        <a14:foregroundMark x1="93657" y1="63758" x2="94384" y2="63758"/>
                        <a14:foregroundMark x1="81495" y1="95273" x2="82061" y2="96727"/>
                        <a14:backgroundMark x1="44485" y1="80323" x2="64929" y2="45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296" t="53171" r="1564" b="-2096"/>
          <a:stretch/>
        </p:blipFill>
        <p:spPr>
          <a:xfrm>
            <a:off x="4080401" y="3225462"/>
            <a:ext cx="2826414" cy="362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674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2470AA5D-49E4-4D66-A4E0-78430A08E1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0" b="94384" l="9980" r="89980">
                        <a14:foregroundMark x1="35394" y1="77051" x2="36727" y2="86747"/>
                        <a14:foregroundMark x1="36727" y1="86747" x2="34141" y2="90990"/>
                        <a14:foregroundMark x1="36121" y1="77576" x2="37737" y2="79919"/>
                        <a14:foregroundMark x1="34222" y1="82828" x2="34869" y2="82303"/>
                        <a14:foregroundMark x1="33333" y1="85495" x2="34222" y2="83192"/>
                        <a14:foregroundMark x1="34222" y1="92323" x2="34222" y2="94384"/>
                        <a14:foregroundMark x1="32323" y1="93212" x2="34505" y2="89374"/>
                        <a14:backgroundMark x1="54141" y1="32283" x2="74343" y2="393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07" t="72144" r="55997"/>
          <a:stretch/>
        </p:blipFill>
        <p:spPr>
          <a:xfrm>
            <a:off x="0" y="604508"/>
            <a:ext cx="2190750" cy="3768068"/>
          </a:xfrm>
          <a:prstGeom prst="rect">
            <a:avLst/>
          </a:prstGeom>
        </p:spPr>
      </p:pic>
      <p:pic>
        <p:nvPicPr>
          <p:cNvPr id="7" name="Imagem 6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D00E2A7B-C8D1-41DC-B700-902C681D11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3576" l="9980" r="89980">
                        <a14:foregroundMark x1="61616" y1="88808" x2="62586" y2="79071"/>
                        <a14:foregroundMark x1="62586" y1="79071" x2="62020" y2="76485"/>
                        <a14:foregroundMark x1="60727" y1="91273" x2="60727" y2="93576"/>
                        <a14:backgroundMark x1="50586" y1="42667" x2="76162" y2="2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11" t="72368" r="32593" b="1848"/>
          <a:stretch/>
        </p:blipFill>
        <p:spPr>
          <a:xfrm>
            <a:off x="1835320" y="839749"/>
            <a:ext cx="1419225" cy="2905033"/>
          </a:xfrm>
          <a:prstGeom prst="rect">
            <a:avLst/>
          </a:prstGeom>
        </p:spPr>
      </p:pic>
      <p:pic>
        <p:nvPicPr>
          <p:cNvPr id="8" name="Imagem 7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73F1885F-A313-48D9-AAE1-64AC8F09E57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  <a14:imgEffect>
                      <a14:brightnessContrast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762" t="72365"/>
          <a:stretch/>
        </p:blipFill>
        <p:spPr>
          <a:xfrm>
            <a:off x="5116569" y="2650171"/>
            <a:ext cx="3222173" cy="3768068"/>
          </a:xfrm>
          <a:prstGeom prst="rect">
            <a:avLst/>
          </a:prstGeom>
        </p:spPr>
      </p:pic>
      <p:pic>
        <p:nvPicPr>
          <p:cNvPr id="9" name="Imagem 8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5E06C211-85A3-4897-BBA7-D39E37B5053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foregroundMark x1="86828" y1="55636" x2="89131" y2="53818"/>
                        <a14:foregroundMark x1="89293" y1="51030" x2="88970" y2="53172"/>
                        <a14:backgroundMark x1="52323" y1="40485" x2="79434" y2="31232"/>
                        <a14:backgroundMark x1="84525" y1="69495" x2="84525" y2="694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574" t="45355" r="1318" b="25491"/>
          <a:stretch/>
        </p:blipFill>
        <p:spPr>
          <a:xfrm>
            <a:off x="3254545" y="604508"/>
            <a:ext cx="2209801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28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F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0FA360-62CA-4E54-9880-B10BE58BB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25" y="769693"/>
            <a:ext cx="8601149" cy="531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77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F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0FA360-62CA-4E54-9880-B10BE58BB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25" y="769693"/>
            <a:ext cx="8601149" cy="531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32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16A51B-5255-4BA3-8F5F-12EEBF86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06B394-ACAA-43A2-A642-19CBE33C2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18752BB3-4609-4934-8052-700D7C241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4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658"/>
            <a:ext cx="12192000" cy="6893658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EC1BB0B-7EA4-4303-8413-57C6DFC88D2D}"/>
              </a:ext>
            </a:extLst>
          </p:cNvPr>
          <p:cNvSpPr/>
          <p:nvPr/>
        </p:nvSpPr>
        <p:spPr>
          <a:xfrm>
            <a:off x="838200" y="841828"/>
            <a:ext cx="10515600" cy="5196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2B573406-6067-405A-8ADA-46E1C12E97C7}"/>
              </a:ext>
            </a:extLst>
          </p:cNvPr>
          <p:cNvSpPr/>
          <p:nvPr/>
        </p:nvSpPr>
        <p:spPr>
          <a:xfrm>
            <a:off x="1583869" y="3055679"/>
            <a:ext cx="1654628" cy="1465943"/>
          </a:xfrm>
          <a:prstGeom prst="ellipse">
            <a:avLst/>
          </a:prstGeom>
          <a:blipFill>
            <a:blip r:embed="rId4"/>
            <a:stretch>
              <a:fillRect l="14101" t="-343" r="14101" b="-118219"/>
            </a:stretch>
          </a:blipFill>
          <a:ln w="50800">
            <a:solidFill>
              <a:srgbClr val="9D4EDD">
                <a:alpha val="9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9E27D19-0BBD-4B1E-BF4E-B29B3208CBE3}"/>
              </a:ext>
            </a:extLst>
          </p:cNvPr>
          <p:cNvSpPr/>
          <p:nvPr/>
        </p:nvSpPr>
        <p:spPr>
          <a:xfrm>
            <a:off x="3988101" y="3043097"/>
            <a:ext cx="1654628" cy="1465943"/>
          </a:xfrm>
          <a:prstGeom prst="ellipse">
            <a:avLst/>
          </a:prstGeom>
          <a:blipFill>
            <a:blip r:embed="rId5"/>
            <a:stretch>
              <a:fillRect l="-28326" t="-13850" r="-45731" b="-121904"/>
            </a:stretch>
          </a:blipFill>
          <a:ln w="50800">
            <a:solidFill>
              <a:srgbClr val="9D4ED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06F5394F-56A6-476E-94BF-F28B4D2AEE6B}"/>
              </a:ext>
            </a:extLst>
          </p:cNvPr>
          <p:cNvSpPr/>
          <p:nvPr/>
        </p:nvSpPr>
        <p:spPr>
          <a:xfrm>
            <a:off x="8796564" y="3064181"/>
            <a:ext cx="1654628" cy="1465943"/>
          </a:xfrm>
          <a:prstGeom prst="ellipse">
            <a:avLst/>
          </a:prstGeom>
          <a:blipFill>
            <a:blip r:embed="rId6"/>
            <a:stretch>
              <a:fillRect l="-37029" t="-13850" r="-37029" b="-121904"/>
            </a:stretch>
          </a:blipFill>
          <a:ln w="50800">
            <a:solidFill>
              <a:srgbClr val="9D4ED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472D9BCB-1203-4F8A-82D2-AE56148CF8E4}"/>
              </a:ext>
            </a:extLst>
          </p:cNvPr>
          <p:cNvSpPr/>
          <p:nvPr/>
        </p:nvSpPr>
        <p:spPr>
          <a:xfrm>
            <a:off x="6392333" y="3094122"/>
            <a:ext cx="1654628" cy="1465943"/>
          </a:xfrm>
          <a:prstGeom prst="ellipse">
            <a:avLst/>
          </a:prstGeom>
          <a:blipFill>
            <a:blip r:embed="rId7"/>
            <a:stretch>
              <a:fillRect l="-2217" t="-11393" r="-2217" b="-119447"/>
            </a:stretch>
          </a:blipFill>
          <a:ln w="50800">
            <a:solidFill>
              <a:srgbClr val="9D4ED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2771E1A-2A66-4850-8B0C-3F19F5452F2D}"/>
              </a:ext>
            </a:extLst>
          </p:cNvPr>
          <p:cNvSpPr txBox="1"/>
          <p:nvPr/>
        </p:nvSpPr>
        <p:spPr>
          <a:xfrm>
            <a:off x="0" y="-27615"/>
            <a:ext cx="1219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dirty="0">
                <a:ln w="95250">
                  <a:noFill/>
                </a:ln>
                <a:solidFill>
                  <a:srgbClr val="9D4EDD"/>
                </a:solidFill>
                <a:effectLst>
                  <a:outerShdw blurRad="50800" dist="38100" dir="10800000" sx="101000" sy="101000" algn="r" rotWithShape="0">
                    <a:prstClr val="black"/>
                  </a:outerShdw>
                </a:effectLst>
                <a:latin typeface="Bangers" panose="00000500000000000000" pitchFamily="2" charset="0"/>
              </a:rPr>
              <a:t>Meet the heroines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B8C3218-E045-414A-AD66-CD95D7957E5E}"/>
              </a:ext>
            </a:extLst>
          </p:cNvPr>
          <p:cNvSpPr txBox="1"/>
          <p:nvPr/>
        </p:nvSpPr>
        <p:spPr>
          <a:xfrm>
            <a:off x="898975" y="2403435"/>
            <a:ext cx="302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Datana </a:t>
            </a:r>
            <a:r>
              <a:rPr lang="en-US" sz="3200" dirty="0" err="1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Scientistus</a:t>
            </a:r>
            <a:endParaRPr lang="pt-BR" sz="32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F6360D3-B385-4333-908D-BA02F36DA2D9}"/>
              </a:ext>
            </a:extLst>
          </p:cNvPr>
          <p:cNvSpPr txBox="1"/>
          <p:nvPr/>
        </p:nvSpPr>
        <p:spPr>
          <a:xfrm>
            <a:off x="3373965" y="4688716"/>
            <a:ext cx="288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Datana </a:t>
            </a:r>
            <a:r>
              <a:rPr lang="en-US" sz="3200" dirty="0" err="1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Analystus</a:t>
            </a:r>
            <a:endParaRPr lang="pt-BR" sz="32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2830F9D-0985-4D70-9AAB-E1BA2AF6ECDE}"/>
              </a:ext>
            </a:extLst>
          </p:cNvPr>
          <p:cNvSpPr txBox="1"/>
          <p:nvPr/>
        </p:nvSpPr>
        <p:spPr>
          <a:xfrm>
            <a:off x="8182427" y="4693355"/>
            <a:ext cx="2882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Datana </a:t>
            </a:r>
            <a:r>
              <a:rPr lang="en-US" sz="3200" dirty="0" err="1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Enginerus</a:t>
            </a:r>
            <a:endParaRPr lang="pt-BR" sz="32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B0EEBA3-C2F3-4640-96AF-639578FC6579}"/>
              </a:ext>
            </a:extLst>
          </p:cNvPr>
          <p:cNvSpPr txBox="1"/>
          <p:nvPr/>
        </p:nvSpPr>
        <p:spPr>
          <a:xfrm>
            <a:off x="5707439" y="2403435"/>
            <a:ext cx="302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Machina </a:t>
            </a:r>
            <a:r>
              <a:rPr lang="en-US" sz="3200" dirty="0" err="1">
                <a:ln w="952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10800000" algn="r" rotWithShape="0">
                    <a:schemeClr val="bg1">
                      <a:alpha val="70000"/>
                    </a:schemeClr>
                  </a:outerShdw>
                </a:effectLst>
                <a:latin typeface="Bangers" panose="00000500000000000000" pitchFamily="2" charset="0"/>
              </a:rPr>
              <a:t>Learnerum</a:t>
            </a:r>
            <a:endParaRPr lang="pt-BR" sz="3200" dirty="0">
              <a:ln w="952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10800000" algn="r" rotWithShape="0">
                  <a:schemeClr val="bg1">
                    <a:alpha val="70000"/>
                  </a:schemeClr>
                </a:outerShdw>
              </a:effectLst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448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150CB312-FF55-4342-8CD7-397F79C18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14" y="293914"/>
            <a:ext cx="10769600" cy="5776685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735D58D-9887-4234-862E-77142C7A6869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A3EBF6EA-8B80-452B-A40D-6CA0DC391C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762" t="72365"/>
          <a:stretch/>
        </p:blipFill>
        <p:spPr>
          <a:xfrm flipH="1">
            <a:off x="3980830" y="1944912"/>
            <a:ext cx="4548679" cy="4593773"/>
          </a:xfrm>
          <a:prstGeom prst="rect">
            <a:avLst/>
          </a:prstGeom>
        </p:spPr>
      </p:pic>
      <p:pic>
        <p:nvPicPr>
          <p:cNvPr id="5" name="Imagem 4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3018082F-1237-4F59-9369-BA93D233B1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17" b="89980" l="5091" r="89980">
                        <a14:foregroundMark x1="16929" y1="35030" x2="19192" y2="8525"/>
                        <a14:foregroundMark x1="19192" y1="8525" x2="17455" y2="6505"/>
                        <a14:foregroundMark x1="5131" y1="28768" x2="7717" y2="28404"/>
                        <a14:foregroundMark x1="17293" y1="6869" x2="20040" y2="9818"/>
                        <a14:foregroundMark x1="17818" y1="3717" x2="18747" y2="61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06" r="66689" b="47253"/>
          <a:stretch/>
        </p:blipFill>
        <p:spPr>
          <a:xfrm>
            <a:off x="1905291" y="1567543"/>
            <a:ext cx="1462021" cy="2253342"/>
          </a:xfrm>
          <a:prstGeom prst="rect">
            <a:avLst/>
          </a:prstGeom>
        </p:spPr>
      </p:pic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4F8FB93F-E9CE-4D49-9256-156F548067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813" y="540657"/>
            <a:ext cx="2721730" cy="140425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F6D8836-89EF-4F8D-9DFF-A5FF7AA58220}"/>
              </a:ext>
            </a:extLst>
          </p:cNvPr>
          <p:cNvSpPr txBox="1"/>
          <p:nvPr/>
        </p:nvSpPr>
        <p:spPr>
          <a:xfrm>
            <a:off x="3260549" y="759630"/>
            <a:ext cx="2006751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What would be great questions to answer here? We gotta start somewhere…</a:t>
            </a:r>
          </a:p>
          <a:p>
            <a:endParaRPr lang="pt-BR" sz="1050" dirty="0"/>
          </a:p>
        </p:txBody>
      </p:sp>
      <p:pic>
        <p:nvPicPr>
          <p:cNvPr id="12" name="Imagem 11" descr="Ícone&#10;&#10;Descrição gerada automaticamente">
            <a:extLst>
              <a:ext uri="{FF2B5EF4-FFF2-40B4-BE49-F238E27FC236}">
                <a16:creationId xmlns:a16="http://schemas.microsoft.com/office/drawing/2014/main" id="{B0E0C498-8636-4ED7-A836-1C43C7A96F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771" y="1288897"/>
            <a:ext cx="3261802" cy="1682901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17C792-0E20-468A-B568-0F75898A878B}"/>
              </a:ext>
            </a:extLst>
          </p:cNvPr>
          <p:cNvSpPr txBox="1"/>
          <p:nvPr/>
        </p:nvSpPr>
        <p:spPr>
          <a:xfrm>
            <a:off x="7010400" y="1567543"/>
            <a:ext cx="22717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Hi, DS, I can help you start this adventure. I have here a list of questions to help you explore this great big sea of data.</a:t>
            </a:r>
            <a:endParaRPr lang="pt-BR" sz="1050" dirty="0"/>
          </a:p>
        </p:txBody>
      </p:sp>
      <p:pic>
        <p:nvPicPr>
          <p:cNvPr id="16" name="Imagem 15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D0097C6A-F8F8-4E17-A7FD-57E5FE21189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72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0EB88149-00B9-463B-B5E5-2BBB76A674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3085" b="26579"/>
          <a:stretch/>
        </p:blipFill>
        <p:spPr>
          <a:xfrm>
            <a:off x="711200" y="321684"/>
            <a:ext cx="10769600" cy="5776685"/>
          </a:xfrm>
          <a:prstGeom prst="rect">
            <a:avLst/>
          </a:prstGeom>
        </p:spPr>
      </p:pic>
      <p:pic>
        <p:nvPicPr>
          <p:cNvPr id="17" name="Imagem 16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A5BB3EF1-036B-463B-849A-90906FEC23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682" t="72365" b="12052"/>
          <a:stretch/>
        </p:blipFill>
        <p:spPr>
          <a:xfrm flipH="1">
            <a:off x="5575744" y="2570343"/>
            <a:ext cx="5905056" cy="3528027"/>
          </a:xfrm>
          <a:prstGeom prst="rect">
            <a:avLst/>
          </a:prstGeom>
        </p:spPr>
      </p:pic>
      <p:sp>
        <p:nvSpPr>
          <p:cNvPr id="18" name="Balão de Fala: Retângulo 17">
            <a:extLst>
              <a:ext uri="{FF2B5EF4-FFF2-40B4-BE49-F238E27FC236}">
                <a16:creationId xmlns:a16="http://schemas.microsoft.com/office/drawing/2014/main" id="{5B0810E0-85F6-433C-8B68-419273BC7BC9}"/>
              </a:ext>
            </a:extLst>
          </p:cNvPr>
          <p:cNvSpPr/>
          <p:nvPr/>
        </p:nvSpPr>
        <p:spPr>
          <a:xfrm>
            <a:off x="1132115" y="462087"/>
            <a:ext cx="6778171" cy="4963886"/>
          </a:xfrm>
          <a:prstGeom prst="wedgeRectCallout">
            <a:avLst>
              <a:gd name="adj1" fmla="val 57968"/>
              <a:gd name="adj2" fmla="val -211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69ABC09-4AD1-4E54-9020-EA1D4F097B9D}"/>
              </a:ext>
            </a:extLst>
          </p:cNvPr>
          <p:cNvSpPr txBox="1"/>
          <p:nvPr/>
        </p:nvSpPr>
        <p:spPr>
          <a:xfrm>
            <a:off x="1712685" y="551543"/>
            <a:ext cx="6066972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Did the number of women answering the survey increase, decrease or stay about the same?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Did we have a significant change in the distribution of women per country in the dataset?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about salaries, anything we should look out for?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job titles do women hold? And education level?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Do women tend to work in big or small companies?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are we going to find out about learning </a:t>
            </a:r>
            <a:r>
              <a:rPr lang="en-US" dirty="0" err="1"/>
              <a:t>plataforms</a:t>
            </a:r>
            <a:r>
              <a:rPr lang="en-US" dirty="0"/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And about the most used and the most recommended languages? I've heard rumors about some kind of Python's supremacy.</a:t>
            </a:r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35D58D-9887-4234-862E-77142C7A6869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5576B20E-3207-4447-9B39-AD7CCCA6E6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0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Desenho de uma cidade&#10;&#10;Descrição gerada automaticamente">
            <a:extLst>
              <a:ext uri="{FF2B5EF4-FFF2-40B4-BE49-F238E27FC236}">
                <a16:creationId xmlns:a16="http://schemas.microsoft.com/office/drawing/2014/main" id="{88E25CC8-778E-41B6-A3F7-4AA7A2DF6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4"/>
          <a:stretch/>
        </p:blipFill>
        <p:spPr>
          <a:xfrm>
            <a:off x="711200" y="321685"/>
            <a:ext cx="10769600" cy="577668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D8AE619-8408-4550-B6B5-C7CB3B08E030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2638C2CE-E4D0-41DD-9084-44C0337F53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72" b="89980" l="9980" r="89980">
                        <a14:foregroundMark x1="39354" y1="12323" x2="50788" y2="28848"/>
                        <a14:foregroundMark x1="50788" y1="28848" x2="64040" y2="37939"/>
                        <a14:foregroundMark x1="30505" y1="5172" x2="31071" y2="6990"/>
                        <a14:foregroundMark x1="43232" y1="11596" x2="49495" y2="15475"/>
                        <a14:foregroundMark x1="51152" y1="21010" x2="58505" y2="22303"/>
                        <a14:foregroundMark x1="41374" y1="21535" x2="41374" y2="20242"/>
                        <a14:backgroundMark x1="52606" y1="46424" x2="54101" y2="80525"/>
                        <a14:backgroundMark x1="54101" y1="80525" x2="54263" y2="80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25" t="46" r="27202" b="55754"/>
          <a:stretch/>
        </p:blipFill>
        <p:spPr>
          <a:xfrm>
            <a:off x="9056914" y="2971528"/>
            <a:ext cx="1772630" cy="1715449"/>
          </a:xfrm>
          <a:prstGeom prst="rect">
            <a:avLst/>
          </a:prstGeom>
        </p:spPr>
      </p:pic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BD19EAD2-5688-41F6-AC50-BA8381FC0A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85759" y="1335314"/>
            <a:ext cx="2756596" cy="2092804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1ABC7EE-78E5-4200-929E-616CE84501A9}"/>
              </a:ext>
            </a:extLst>
          </p:cNvPr>
          <p:cNvSpPr txBox="1"/>
          <p:nvPr/>
        </p:nvSpPr>
        <p:spPr>
          <a:xfrm>
            <a:off x="7382606" y="1640081"/>
            <a:ext cx="2006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Datana </a:t>
            </a:r>
            <a:r>
              <a:rPr lang="en-US" sz="1200" dirty="0" err="1"/>
              <a:t>Analystus</a:t>
            </a:r>
            <a:r>
              <a:rPr lang="en-US" sz="1200" dirty="0"/>
              <a:t> helped me a lot! Now I will meet Machina </a:t>
            </a:r>
            <a:r>
              <a:rPr lang="en-US" sz="1200" dirty="0" err="1"/>
              <a:t>Learnerum</a:t>
            </a:r>
            <a:r>
              <a:rPr lang="en-US" sz="1200" dirty="0"/>
              <a:t> first and then Datana </a:t>
            </a:r>
            <a:r>
              <a:rPr lang="en-US" sz="1200" dirty="0" err="1"/>
              <a:t>Enginerus</a:t>
            </a:r>
            <a:r>
              <a:rPr lang="en-US" sz="1200" dirty="0"/>
              <a:t> and hope they will help me too.</a:t>
            </a:r>
            <a:endParaRPr lang="pt-BR" sz="1050" dirty="0"/>
          </a:p>
        </p:txBody>
      </p:sp>
      <p:pic>
        <p:nvPicPr>
          <p:cNvPr id="12" name="Imagem 11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DD588691-A6A8-4FAE-BCE1-6A02F70F95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71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grande, grupo&#10;&#10;Descrição gerada automaticamente">
            <a:extLst>
              <a:ext uri="{FF2B5EF4-FFF2-40B4-BE49-F238E27FC236}">
                <a16:creationId xmlns:a16="http://schemas.microsoft.com/office/drawing/2014/main" id="{527EA4E3-213F-4A9B-BD9D-F33D0C46F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9" y="321684"/>
            <a:ext cx="10769599" cy="5776685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946ACC7-7919-49CA-A97F-7C940D64F65B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AE2377ED-4D22-4DD1-974E-746561341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12" name="Imagem 11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4DE84046-AE83-4F50-9815-E7664E1C24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3576" l="9980" r="89980">
                        <a14:foregroundMark x1="61616" y1="88808" x2="62586" y2="79071"/>
                        <a14:foregroundMark x1="62586" y1="79071" x2="62020" y2="76485"/>
                        <a14:foregroundMark x1="60727" y1="91273" x2="60727" y2="93576"/>
                        <a14:backgroundMark x1="50586" y1="42667" x2="76162" y2="2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11" t="72368" r="32593" b="1848"/>
          <a:stretch/>
        </p:blipFill>
        <p:spPr>
          <a:xfrm flipH="1">
            <a:off x="8916585" y="2516801"/>
            <a:ext cx="2119344" cy="3350493"/>
          </a:xfrm>
          <a:prstGeom prst="rect">
            <a:avLst/>
          </a:prstGeom>
        </p:spPr>
      </p:pic>
      <p:pic>
        <p:nvPicPr>
          <p:cNvPr id="13" name="Imagem 1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E4001283-11B0-48F6-B99E-6398F71DF7C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172" b="89980" l="9980" r="89980">
                        <a14:foregroundMark x1="39354" y1="12323" x2="50788" y2="28848"/>
                        <a14:foregroundMark x1="50788" y1="28848" x2="64040" y2="37939"/>
                        <a14:foregroundMark x1="30505" y1="5172" x2="31071" y2="6990"/>
                        <a14:foregroundMark x1="43232" y1="11596" x2="49495" y2="15475"/>
                        <a14:foregroundMark x1="51152" y1="21010" x2="58505" y2="22303"/>
                        <a14:foregroundMark x1="41374" y1="21535" x2="41374" y2="20242"/>
                        <a14:backgroundMark x1="52606" y1="46424" x2="54101" y2="80525"/>
                        <a14:backgroundMark x1="54101" y1="80525" x2="54263" y2="80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25" t="46" r="27202" b="55754"/>
          <a:stretch/>
        </p:blipFill>
        <p:spPr>
          <a:xfrm flipH="1">
            <a:off x="1165527" y="3103520"/>
            <a:ext cx="2756595" cy="2528295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D0912BC6-584D-4062-AFBB-2DEC285F1A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255" y="1631195"/>
            <a:ext cx="2388886" cy="209280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6402795-55F5-4494-9B1C-7588E11B7A42}"/>
              </a:ext>
            </a:extLst>
          </p:cNvPr>
          <p:cNvSpPr txBox="1"/>
          <p:nvPr/>
        </p:nvSpPr>
        <p:spPr>
          <a:xfrm>
            <a:off x="3737867" y="1987100"/>
            <a:ext cx="19594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Hello Machina </a:t>
            </a:r>
            <a:r>
              <a:rPr lang="en-US" dirty="0" err="1"/>
              <a:t>Learnerum</a:t>
            </a:r>
            <a:r>
              <a:rPr lang="en-US" dirty="0"/>
              <a:t> could you help me?</a:t>
            </a:r>
            <a:endParaRPr lang="pt-BR" dirty="0"/>
          </a:p>
        </p:txBody>
      </p:sp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AE4665AA-E90C-4305-9480-F79FA0B825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65547" y="1129027"/>
            <a:ext cx="2472643" cy="2080999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D8938DA8-B1AB-4849-ACB4-79C4607E6A8D}"/>
              </a:ext>
            </a:extLst>
          </p:cNvPr>
          <p:cNvSpPr txBox="1"/>
          <p:nvPr/>
        </p:nvSpPr>
        <p:spPr>
          <a:xfrm>
            <a:off x="7176148" y="1665819"/>
            <a:ext cx="1973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 course DS, what do you need?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142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zinha com armários brancos&#10;&#10;Descrição gerada automaticamente com confiança média">
            <a:extLst>
              <a:ext uri="{FF2B5EF4-FFF2-40B4-BE49-F238E27FC236}">
                <a16:creationId xmlns:a16="http://schemas.microsoft.com/office/drawing/2014/main" id="{5E5C97D4-B6D6-4E1F-86BF-5C2BE15AA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547"/>
          <a:stretch/>
        </p:blipFill>
        <p:spPr>
          <a:xfrm>
            <a:off x="742217" y="321685"/>
            <a:ext cx="10738583" cy="5776686"/>
          </a:xfrm>
          <a:prstGeom prst="rect">
            <a:avLst/>
          </a:prstGeom>
        </p:spPr>
      </p:pic>
      <p:pic>
        <p:nvPicPr>
          <p:cNvPr id="8" name="Imagem 7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DAB074E9-3143-47AF-B57C-3A4BE9E46D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0" b="94384" l="9980" r="89980">
                        <a14:foregroundMark x1="35394" y1="77051" x2="36727" y2="86747"/>
                        <a14:foregroundMark x1="36727" y1="86747" x2="34141" y2="90990"/>
                        <a14:foregroundMark x1="36121" y1="77576" x2="37737" y2="79919"/>
                        <a14:foregroundMark x1="34222" y1="82828" x2="34869" y2="82303"/>
                        <a14:foregroundMark x1="33333" y1="85495" x2="34222" y2="83192"/>
                        <a14:foregroundMark x1="34222" y1="92323" x2="34222" y2="94384"/>
                        <a14:foregroundMark x1="32323" y1="93212" x2="34505" y2="89374"/>
                        <a14:backgroundMark x1="54141" y1="32283" x2="74343" y2="393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240" t="72143" r="56158" b="12464"/>
          <a:stretch/>
        </p:blipFill>
        <p:spPr>
          <a:xfrm>
            <a:off x="742217" y="1536633"/>
            <a:ext cx="3909295" cy="4561737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946ACC7-7919-49CA-A97F-7C940D64F65B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AE2377ED-4D22-4DD1-974E-7465613414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AE4665AA-E90C-4305-9480-F79FA0B825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860" y="579808"/>
            <a:ext cx="4922455" cy="3091817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D8938DA8-B1AB-4849-ACB4-79C4607E6A8D}"/>
              </a:ext>
            </a:extLst>
          </p:cNvPr>
          <p:cNvSpPr txBox="1"/>
          <p:nvPr/>
        </p:nvSpPr>
        <p:spPr>
          <a:xfrm>
            <a:off x="3072824" y="1155145"/>
            <a:ext cx="4006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We'll get only the five most frequent countries that appears in the survey in 2021!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783233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zinha com armários brancos&#10;&#10;Descrição gerada automaticamente com confiança média">
            <a:extLst>
              <a:ext uri="{FF2B5EF4-FFF2-40B4-BE49-F238E27FC236}">
                <a16:creationId xmlns:a16="http://schemas.microsoft.com/office/drawing/2014/main" id="{5E5C97D4-B6D6-4E1F-86BF-5C2BE15AA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47"/>
          <a:stretch/>
        </p:blipFill>
        <p:spPr>
          <a:xfrm>
            <a:off x="742217" y="321685"/>
            <a:ext cx="10738583" cy="5776686"/>
          </a:xfrm>
          <a:prstGeom prst="rect">
            <a:avLst/>
          </a:prstGeom>
        </p:spPr>
      </p:pic>
      <p:pic>
        <p:nvPicPr>
          <p:cNvPr id="12" name="Imagem 11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B4758348-5161-414E-AF97-D5D41E2635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  <a14:imgEffect>
                      <a14:brightnessContrast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762" t="72365" b="4422"/>
          <a:stretch/>
        </p:blipFill>
        <p:spPr>
          <a:xfrm flipH="1">
            <a:off x="7704754" y="2110243"/>
            <a:ext cx="3490065" cy="3988127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946ACC7-7919-49CA-A97F-7C940D64F65B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AE2377ED-4D22-4DD1-974E-7465613414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AE4665AA-E90C-4305-9480-F79FA0B825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28" y="1020417"/>
            <a:ext cx="2497329" cy="1568584"/>
          </a:xfrm>
          <a:prstGeom prst="rect">
            <a:avLst/>
          </a:prstGeom>
        </p:spPr>
      </p:pic>
      <p:pic>
        <p:nvPicPr>
          <p:cNvPr id="11" name="Imagem 10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7F6BECEA-F5DA-4AC1-9ADB-0945E7B8546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80" b="93576" l="9980" r="89980">
                        <a14:foregroundMark x1="61616" y1="88808" x2="62586" y2="79071"/>
                        <a14:foregroundMark x1="62586" y1="79071" x2="62020" y2="76485"/>
                        <a14:foregroundMark x1="60727" y1="91273" x2="60727" y2="93576"/>
                        <a14:backgroundMark x1="50586" y1="42667" x2="76162" y2="2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11" t="72368" r="32593" b="1848"/>
          <a:stretch/>
        </p:blipFill>
        <p:spPr>
          <a:xfrm>
            <a:off x="2524433" y="1789299"/>
            <a:ext cx="1875289" cy="3838557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26930640-C7BA-4438-8254-53E703F94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12996" y="1924577"/>
            <a:ext cx="1463927" cy="109512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280E75E0-09F8-4317-AF98-75F79099A3F3}"/>
              </a:ext>
            </a:extLst>
          </p:cNvPr>
          <p:cNvSpPr txBox="1"/>
          <p:nvPr/>
        </p:nvSpPr>
        <p:spPr>
          <a:xfrm>
            <a:off x="4620425" y="1204007"/>
            <a:ext cx="20802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These values are aggregated values, right?</a:t>
            </a:r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55DD5AC-C5B5-4715-A17A-1D178EEB8313}"/>
              </a:ext>
            </a:extLst>
          </p:cNvPr>
          <p:cNvSpPr txBox="1"/>
          <p:nvPr/>
        </p:nvSpPr>
        <p:spPr>
          <a:xfrm>
            <a:off x="8148918" y="2127337"/>
            <a:ext cx="1328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0" i="0" dirty="0">
                <a:effectLst/>
                <a:latin typeface="-apple-system"/>
              </a:rPr>
              <a:t>Yes!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1680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zinha com armários brancos&#10;&#10;Descrição gerada automaticamente com confiança média">
            <a:extLst>
              <a:ext uri="{FF2B5EF4-FFF2-40B4-BE49-F238E27FC236}">
                <a16:creationId xmlns:a16="http://schemas.microsoft.com/office/drawing/2014/main" id="{5E5C97D4-B6D6-4E1F-86BF-5C2BE15AA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47"/>
          <a:stretch/>
        </p:blipFill>
        <p:spPr>
          <a:xfrm>
            <a:off x="742217" y="302635"/>
            <a:ext cx="10738583" cy="5776686"/>
          </a:xfrm>
          <a:prstGeom prst="rect">
            <a:avLst/>
          </a:prstGeom>
        </p:spPr>
      </p:pic>
      <p:pic>
        <p:nvPicPr>
          <p:cNvPr id="12" name="Imagem 11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B4758348-5161-414E-AF97-D5D41E2635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0" b="95758" l="9980" r="89980">
                        <a14:foregroundMark x1="87515" y1="77010" x2="85616" y2="91273"/>
                        <a14:foregroundMark x1="85333" y1="91394" x2="84687" y2="93051"/>
                        <a14:foregroundMark x1="83556" y1="90222" x2="87394" y2="84687"/>
                        <a14:foregroundMark x1="84687" y1="95758" x2="84687" y2="94586"/>
                        <a14:backgroundMark x1="52323" y1="40485" x2="79434" y2="31232"/>
                      </a14:backgroundRemoval>
                    </a14:imgEffect>
                    <a14:imgEffect>
                      <a14:brightnessContrast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762" t="72365" b="4422"/>
          <a:stretch/>
        </p:blipFill>
        <p:spPr>
          <a:xfrm flipH="1">
            <a:off x="7704754" y="2110243"/>
            <a:ext cx="3490065" cy="3988127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946ACC7-7919-49CA-A97F-7C940D64F65B}"/>
              </a:ext>
            </a:extLst>
          </p:cNvPr>
          <p:cNvSpPr/>
          <p:nvPr/>
        </p:nvSpPr>
        <p:spPr>
          <a:xfrm>
            <a:off x="711200" y="321685"/>
            <a:ext cx="10769600" cy="57766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objeto, relógio, desenho&#10;&#10;Descrição gerada automaticamente">
            <a:extLst>
              <a:ext uri="{FF2B5EF4-FFF2-40B4-BE49-F238E27FC236}">
                <a16:creationId xmlns:a16="http://schemas.microsoft.com/office/drawing/2014/main" id="{AE2377ED-4D22-4DD1-974E-7465613414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02" y="6284037"/>
            <a:ext cx="2376427" cy="504555"/>
          </a:xfrm>
          <a:prstGeom prst="rect">
            <a:avLst/>
          </a:prstGeom>
        </p:spPr>
      </p:pic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AE4665AA-E90C-4305-9480-F79FA0B825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494" y="899611"/>
            <a:ext cx="2702757" cy="2034089"/>
          </a:xfrm>
          <a:prstGeom prst="rect">
            <a:avLst/>
          </a:prstGeom>
        </p:spPr>
      </p:pic>
      <p:pic>
        <p:nvPicPr>
          <p:cNvPr id="11" name="Imagem 10" descr="Grupo de pessoas em fundo colorido&#10;&#10;Descrição gerada automaticamente com confiança baixa">
            <a:extLst>
              <a:ext uri="{FF2B5EF4-FFF2-40B4-BE49-F238E27FC236}">
                <a16:creationId xmlns:a16="http://schemas.microsoft.com/office/drawing/2014/main" id="{7F6BECEA-F5DA-4AC1-9ADB-0945E7B8546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80" b="93576" l="9980" r="89980">
                        <a14:foregroundMark x1="61616" y1="88808" x2="62586" y2="79071"/>
                        <a14:foregroundMark x1="62586" y1="79071" x2="62020" y2="76485"/>
                        <a14:foregroundMark x1="60727" y1="91273" x2="60727" y2="93576"/>
                        <a14:backgroundMark x1="50586" y1="42667" x2="76162" y2="275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11" t="72368" r="32593" b="1848"/>
          <a:stretch/>
        </p:blipFill>
        <p:spPr>
          <a:xfrm>
            <a:off x="2524433" y="1789299"/>
            <a:ext cx="1875289" cy="3838557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26930640-C7BA-4438-8254-53E703F94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12996" y="1924577"/>
            <a:ext cx="1463927" cy="109512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280E75E0-09F8-4317-AF98-75F79099A3F3}"/>
              </a:ext>
            </a:extLst>
          </p:cNvPr>
          <p:cNvSpPr txBox="1"/>
          <p:nvPr/>
        </p:nvSpPr>
        <p:spPr>
          <a:xfrm>
            <a:off x="4707964" y="1061132"/>
            <a:ext cx="2080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So I guess these values are also aggregated values, right?</a:t>
            </a:r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55DD5AC-C5B5-4715-A17A-1D178EEB8313}"/>
              </a:ext>
            </a:extLst>
          </p:cNvPr>
          <p:cNvSpPr txBox="1"/>
          <p:nvPr/>
        </p:nvSpPr>
        <p:spPr>
          <a:xfrm>
            <a:off x="8148918" y="2127337"/>
            <a:ext cx="1328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0" i="0" dirty="0">
                <a:effectLst/>
                <a:latin typeface="-apple-system"/>
              </a:rPr>
              <a:t>Yes!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9568429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276</Words>
  <Application>Microsoft Office PowerPoint</Application>
  <PresentationFormat>Widescreen</PresentationFormat>
  <Paragraphs>32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-apple-system</vt:lpstr>
      <vt:lpstr>Arial</vt:lpstr>
      <vt:lpstr>Bangers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Junior Torres</dc:creator>
  <cp:lastModifiedBy>Junior Torres</cp:lastModifiedBy>
  <cp:revision>11</cp:revision>
  <dcterms:created xsi:type="dcterms:W3CDTF">2021-11-09T03:07:22Z</dcterms:created>
  <dcterms:modified xsi:type="dcterms:W3CDTF">2021-11-28T17:44:25Z</dcterms:modified>
</cp:coreProperties>
</file>

<file path=docProps/thumbnail.jpeg>
</file>